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13"/>
  </p:notesMasterIdLst>
  <p:handoutMasterIdLst>
    <p:handoutMasterId r:id="rId14"/>
  </p:handoutMasterIdLst>
  <p:sldIdLst>
    <p:sldId id="517" r:id="rId3"/>
    <p:sldId id="509" r:id="rId4"/>
    <p:sldId id="510" r:id="rId5"/>
    <p:sldId id="511" r:id="rId6"/>
    <p:sldId id="512" r:id="rId7"/>
    <p:sldId id="515" r:id="rId8"/>
    <p:sldId id="516" r:id="rId9"/>
    <p:sldId id="513" r:id="rId10"/>
    <p:sldId id="514" r:id="rId11"/>
    <p:sldId id="518" r:id="rId12"/>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71710" autoAdjust="0"/>
  </p:normalViewPr>
  <p:slideViewPr>
    <p:cSldViewPr snapToGrid="0">
      <p:cViewPr varScale="1">
        <p:scale>
          <a:sx n="73" d="100"/>
          <a:sy n="73" d="100"/>
        </p:scale>
        <p:origin x="948" y="66"/>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varScale="1">
        <p:scale>
          <a:sx n="54" d="100"/>
          <a:sy n="54" d="100"/>
        </p:scale>
        <p:origin x="2880" y="78"/>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id="{18ECA85C-1C35-48D9-8E2C-162D020352A3}"/>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2071658B-353D-4BD8-A831-DD3429722DE7}" type="slidenum">
              <a:rPr lang="en-US" altLang="en-US"/>
              <a:pPr>
                <a:defRPr/>
              </a:pPr>
              <a:t>‹#›</a:t>
            </a:fld>
            <a:endParaRPr lang="en-US" altLang="en-US" dirty="0"/>
          </a:p>
        </p:txBody>
      </p:sp>
    </p:spTree>
    <p:extLst>
      <p:ext uri="{BB962C8B-B14F-4D97-AF65-F5344CB8AC3E}">
        <p14:creationId xmlns:p14="http://schemas.microsoft.com/office/powerpoint/2010/main" val="3090047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922FE6DC-52F2-4EFE-BE85-1F5D973430FD}"/>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018B881F-D5FD-4571-ACFB-64449E57EA6D}"/>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a:extLst>
              <a:ext uri="{FF2B5EF4-FFF2-40B4-BE49-F238E27FC236}">
                <a16:creationId xmlns:a16="http://schemas.microsoft.com/office/drawing/2014/main" id="{B767AB21-81F1-44CF-8E76-69882C861F4F}"/>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CF0CF018-1EB8-4338-A365-5EA3C889B9EB}" type="slidenum">
              <a:rPr lang="en-US" altLang="en-US"/>
              <a:pPr>
                <a:defRPr/>
              </a:pPr>
              <a:t>‹#›</a:t>
            </a:fld>
            <a:endParaRPr lang="en-US" altLang="en-US" dirty="0"/>
          </a:p>
        </p:txBody>
      </p:sp>
    </p:spTree>
    <p:extLst>
      <p:ext uri="{BB962C8B-B14F-4D97-AF65-F5344CB8AC3E}">
        <p14:creationId xmlns:p14="http://schemas.microsoft.com/office/powerpoint/2010/main" val="93607493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This is the eighteenth and final presentation in the 18-part series for CWB training.  The following slides cover how to view statistics in the CWB tool, once data is validated and certified.  </a:t>
            </a:r>
          </a:p>
        </p:txBody>
      </p:sp>
    </p:spTree>
    <p:extLst>
      <p:ext uri="{BB962C8B-B14F-4D97-AF65-F5344CB8AC3E}">
        <p14:creationId xmlns:p14="http://schemas.microsoft.com/office/powerpoint/2010/main" val="5658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charset="0"/>
                <a:ea typeface="+mn-ea"/>
                <a:cs typeface="+mn-cs"/>
              </a:rPr>
              <a:t>This concludes the eighteenth and final presentation in the 18-part series for CWB training.  </a:t>
            </a:r>
          </a:p>
          <a:p>
            <a:endParaRPr lang="en-US" altLang="en-US">
              <a:latin typeface="Arial" panose="020B0604020202020204" pitchFamily="34" charset="0"/>
            </a:endParaRPr>
          </a:p>
        </p:txBody>
      </p:sp>
      <p:sp>
        <p:nvSpPr>
          <p:cNvPr id="5" name="Slide Number Placeholder 3">
            <a:extLst>
              <a:ext uri="{FF2B5EF4-FFF2-40B4-BE49-F238E27FC236}">
                <a16:creationId xmlns:a16="http://schemas.microsoft.com/office/drawing/2014/main" id="{A481C47E-F076-41E1-802C-CF82366A2DBE}"/>
              </a:ext>
            </a:extLst>
          </p:cNvPr>
          <p:cNvSpPr>
            <a:spLocks noGrp="1"/>
          </p:cNvSpPr>
          <p:nvPr>
            <p:ph type="sldNum" sz="quarter" idx="5"/>
          </p:nvPr>
        </p:nvSpPr>
        <p:spPr>
          <a:xfrm>
            <a:off x="3970338" y="8831263"/>
            <a:ext cx="303847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E5874871-A424-4084-BCAE-A8AD815BD111}" type="slidenum">
              <a:rPr lang="en-US" altLang="en-US" sz="1200" b="0" smtClean="0"/>
              <a:pPr/>
              <a:t>10</a:t>
            </a:fld>
            <a:endParaRPr lang="en-US" altLang="en-US" sz="1200" b="0" dirty="0"/>
          </a:p>
        </p:txBody>
      </p:sp>
    </p:spTree>
    <p:extLst>
      <p:ext uri="{BB962C8B-B14F-4D97-AF65-F5344CB8AC3E}">
        <p14:creationId xmlns:p14="http://schemas.microsoft.com/office/powerpoint/2010/main" val="193335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46536E1-4B5A-4D70-9DF8-F45C58B4446B}"/>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8679542-9FDE-479D-94C4-9E729CF7ED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 Wildcard Stats button generates statistics broken out by any Wildcard column values (entered on the Pay Pool Panel worksheet) for the Rating Statistics and Bonus Statistics worksheets. You can enter wildcard values (formulas) before the import also.</a:t>
            </a:r>
          </a:p>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A56F72DF-1EBC-45DF-A79D-3F13293D4B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2607F1E9-9C8D-4772-A7AC-F9ECD28851A3}" type="slidenum">
              <a:rPr lang="en-US" altLang="en-US" sz="1200" b="0" smtClean="0"/>
              <a:pPr/>
              <a:t>2</a:t>
            </a:fld>
            <a:endParaRPr lang="en-US" altLang="en-US" sz="1200" b="0"/>
          </a:p>
        </p:txBody>
      </p:sp>
    </p:spTree>
    <p:extLst>
      <p:ext uri="{BB962C8B-B14F-4D97-AF65-F5344CB8AC3E}">
        <p14:creationId xmlns:p14="http://schemas.microsoft.com/office/powerpoint/2010/main" val="189142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4163A21-ED12-45AD-98E2-1CE22CAAA853}"/>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38F4ABE5-F351-486F-A500-37344DD5A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You can create Wildcard Stats on any column in the Pay Pool Panel worksheet. Select the field you want to generate stats for and then select the “Run Statistics” button in the pop-up interface. You will get a pop-up confirmation message stating “Wildcard Tables complete.”</a:t>
            </a:r>
          </a:p>
          <a:p>
            <a:endParaRPr lang="en-US" altLang="en-US" dirty="0" smtClean="0">
              <a:latin typeface="Arial" panose="020B0604020202020204" pitchFamily="34" charset="0"/>
            </a:endParaRPr>
          </a:p>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0BB4C67E-C29C-4A84-A200-A520830D9C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C88EE74-6E52-4D5B-BA1D-AD4AFF6A0EB1}" type="slidenum">
              <a:rPr lang="en-US" altLang="en-US" sz="1200" b="0" smtClean="0"/>
              <a:pPr/>
              <a:t>3</a:t>
            </a:fld>
            <a:endParaRPr lang="en-US" altLang="en-US" sz="1200" b="0"/>
          </a:p>
        </p:txBody>
      </p:sp>
    </p:spTree>
    <p:extLst>
      <p:ext uri="{BB962C8B-B14F-4D97-AF65-F5344CB8AC3E}">
        <p14:creationId xmlns:p14="http://schemas.microsoft.com/office/powerpoint/2010/main" val="325241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5681EF1-2D37-4F06-A872-87E3AF2E945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43D57675-AFA5-4AE3-B282-D683A98B7A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 Rating Statistics worksheet, scrolled down to show the wildcard stats. </a:t>
            </a:r>
          </a:p>
          <a:p>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F86CC1C2-C964-4A94-B05C-E89EB09A5B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3139283E-82C9-4326-BA55-6B3674F42E9D}" type="slidenum">
              <a:rPr lang="en-US" altLang="en-US" sz="1200" b="0" smtClean="0"/>
              <a:pPr/>
              <a:t>4</a:t>
            </a:fld>
            <a:endParaRPr lang="en-US" altLang="en-US" sz="1200" b="0"/>
          </a:p>
        </p:txBody>
      </p:sp>
    </p:spTree>
    <p:extLst>
      <p:ext uri="{BB962C8B-B14F-4D97-AF65-F5344CB8AC3E}">
        <p14:creationId xmlns:p14="http://schemas.microsoft.com/office/powerpoint/2010/main" val="6977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6653B5F-14DA-4C6B-8E23-8834CB68582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03A6E88-7679-4BC2-96A7-6A6933B28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 Rating Charts worksheet. Select the pay plan to display in the “Cumulative Rating Distribution” chart, if there is more than one in the pay pool. One other chart is not shown here.</a:t>
            </a:r>
          </a:p>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37229010-36F8-4975-BA42-45633B5074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215D3A54-8174-46D8-BE52-1C906B275053}" type="slidenum">
              <a:rPr lang="en-US" altLang="en-US" sz="1200" b="0" smtClean="0"/>
              <a:pPr/>
              <a:t>5</a:t>
            </a:fld>
            <a:endParaRPr lang="en-US" altLang="en-US" sz="1200" b="0"/>
          </a:p>
        </p:txBody>
      </p:sp>
    </p:spTree>
    <p:extLst>
      <p:ext uri="{BB962C8B-B14F-4D97-AF65-F5344CB8AC3E}">
        <p14:creationId xmlns:p14="http://schemas.microsoft.com/office/powerpoint/2010/main" val="7549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3A89859-804D-4CC7-97EB-62EF46B51740}"/>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69DC4099-47DD-4E4D-910C-BAC796640A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Capture Chart Images button on the toolbar brings up a list of worksheets that have charts, as well as the chart names.</a:t>
            </a:r>
          </a:p>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76AC0556-7FDA-4D47-8C11-F5EFF3C32E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C1527D10-7F8A-4EC0-BCB9-89257818C4D3}" type="slidenum">
              <a:rPr lang="en-US" altLang="en-US" sz="1200" b="0" smtClean="0"/>
              <a:pPr/>
              <a:t>6</a:t>
            </a:fld>
            <a:endParaRPr lang="en-US" altLang="en-US" sz="1200" b="0"/>
          </a:p>
        </p:txBody>
      </p:sp>
    </p:spTree>
    <p:extLst>
      <p:ext uri="{BB962C8B-B14F-4D97-AF65-F5344CB8AC3E}">
        <p14:creationId xmlns:p14="http://schemas.microsoft.com/office/powerpoint/2010/main" val="75380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8CB0808-7AE9-4DF3-B865-81A008A598B4}"/>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4A5BBD4F-4268-4AC3-8871-E550039A4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Select which chart or charts you want to export.</a:t>
            </a:r>
          </a:p>
          <a:p>
            <a:endParaRPr lang="en-US" altLang="en-US" dirty="0" smtClean="0">
              <a:latin typeface="Arial" panose="020B0604020202020204" pitchFamily="34" charset="0"/>
            </a:endParaRPr>
          </a:p>
          <a:p>
            <a:r>
              <a:rPr lang="en-US" altLang="en-US" dirty="0" smtClean="0">
                <a:latin typeface="Arial" panose="020B0604020202020204" pitchFamily="34" charset="0"/>
              </a:rPr>
              <a:t>Select whether you’re exporting to Excel or PowerPoint.  This will paste a picture ONLY – not the underlying data.</a:t>
            </a:r>
          </a:p>
          <a:p>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0ECD86E3-D123-4A69-90F0-557E4C42D7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6CF9FFB9-18B0-4D1A-8DE8-1424200DF56F}" type="slidenum">
              <a:rPr lang="en-US" altLang="en-US" sz="1200" b="0" smtClean="0"/>
              <a:pPr/>
              <a:t>7</a:t>
            </a:fld>
            <a:endParaRPr lang="en-US" altLang="en-US" sz="1200" b="0"/>
          </a:p>
        </p:txBody>
      </p:sp>
    </p:spTree>
    <p:extLst>
      <p:ext uri="{BB962C8B-B14F-4D97-AF65-F5344CB8AC3E}">
        <p14:creationId xmlns:p14="http://schemas.microsoft.com/office/powerpoint/2010/main" val="5576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4D28AFC-A248-4B37-8DC4-4E8EFB3DEE7E}"/>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23DF6CEE-DB33-409B-9FE3-2DAFDE60F8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Top of the Bonus Charts worksheet.  Histograms and scatter plots.</a:t>
            </a:r>
          </a:p>
          <a:p>
            <a:endParaRPr lang="en-US"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F0AC3132-F460-4959-9284-C189247A0E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A5531D53-0B61-4BA7-9F5A-A8974CA1047D}" type="slidenum">
              <a:rPr lang="en-US" altLang="en-US" sz="1200" b="0" smtClean="0"/>
              <a:pPr/>
              <a:t>8</a:t>
            </a:fld>
            <a:endParaRPr lang="en-US" altLang="en-US" sz="1200" b="0"/>
          </a:p>
        </p:txBody>
      </p:sp>
    </p:spTree>
    <p:extLst>
      <p:ext uri="{BB962C8B-B14F-4D97-AF65-F5344CB8AC3E}">
        <p14:creationId xmlns:p14="http://schemas.microsoft.com/office/powerpoint/2010/main" val="210070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4507EC2-9F48-4442-A326-45ED66247097}"/>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D4E284F-A9DF-4933-BA62-33583365C7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Middle of the Bonus Charts worksheet.  The bottom (not shown) includes a chart for mean bonus $ by overall (i.e. decimal) rating.</a:t>
            </a:r>
          </a:p>
          <a:p>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A481C47E-F076-41E1-802C-CF82366A2D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E5874871-A424-4084-BCAE-A8AD815BD111}" type="slidenum">
              <a:rPr lang="en-US" altLang="en-US" sz="1200" b="0" smtClean="0"/>
              <a:pPr/>
              <a:t>9</a:t>
            </a:fld>
            <a:endParaRPr lang="en-US" altLang="en-US" sz="1200" b="0" dirty="0"/>
          </a:p>
        </p:txBody>
      </p:sp>
    </p:spTree>
    <p:extLst>
      <p:ext uri="{BB962C8B-B14F-4D97-AF65-F5344CB8AC3E}">
        <p14:creationId xmlns:p14="http://schemas.microsoft.com/office/powerpoint/2010/main" val="12012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BEE2DE5-60BE-4E2E-88CC-71CFDA9EF6EF}"/>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00162039-F57B-42B6-BC81-28A52084D61D}" type="slidenum">
              <a:rPr lang="en-US" altLang="en-US"/>
              <a:pPr>
                <a:defRPr/>
              </a:pPr>
              <a:t>‹#›</a:t>
            </a:fld>
            <a:endParaRPr lang="en-US" altLang="en-US"/>
          </a:p>
        </p:txBody>
      </p:sp>
    </p:spTree>
    <p:extLst>
      <p:ext uri="{BB962C8B-B14F-4D97-AF65-F5344CB8AC3E}">
        <p14:creationId xmlns:p14="http://schemas.microsoft.com/office/powerpoint/2010/main" val="404750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DB45DCB-3240-4DF6-B39E-BAD4E6FB594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C3AD8CC-1986-40D4-9B8F-F5CCB271FF7B}" type="slidenum">
              <a:rPr lang="en-US" altLang="en-US"/>
              <a:pPr>
                <a:defRPr/>
              </a:pPr>
              <a:t>‹#›</a:t>
            </a:fld>
            <a:endParaRPr lang="en-US" altLang="en-US"/>
          </a:p>
        </p:txBody>
      </p:sp>
    </p:spTree>
    <p:extLst>
      <p:ext uri="{BB962C8B-B14F-4D97-AF65-F5344CB8AC3E}">
        <p14:creationId xmlns:p14="http://schemas.microsoft.com/office/powerpoint/2010/main" val="4439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56B7F6B9-2256-4D8C-A269-FAE22F0B4334}"/>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3361025-A9C4-450B-85D5-AC36244D1C18}" type="slidenum">
              <a:rPr lang="en-US" altLang="en-US"/>
              <a:pPr>
                <a:defRPr/>
              </a:pPr>
              <a:t>‹#›</a:t>
            </a:fld>
            <a:endParaRPr lang="en-US" altLang="en-US"/>
          </a:p>
        </p:txBody>
      </p:sp>
    </p:spTree>
    <p:extLst>
      <p:ext uri="{BB962C8B-B14F-4D97-AF65-F5344CB8AC3E}">
        <p14:creationId xmlns:p14="http://schemas.microsoft.com/office/powerpoint/2010/main" val="334397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dirty="0"/>
          </a:p>
        </p:txBody>
      </p:sp>
      <p:sp>
        <p:nvSpPr>
          <p:cNvPr id="4" name="Rectangle 6">
            <a:extLst>
              <a:ext uri="{FF2B5EF4-FFF2-40B4-BE49-F238E27FC236}">
                <a16:creationId xmlns:a16="http://schemas.microsoft.com/office/drawing/2014/main" id="{46A12BB9-AE4D-468C-9F19-C43A25D50F0A}"/>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408C63F-25DE-4099-A735-D7359176BBD6}" type="slidenum">
              <a:rPr lang="en-US" altLang="en-US"/>
              <a:pPr>
                <a:defRPr/>
              </a:pPr>
              <a:t>‹#›</a:t>
            </a:fld>
            <a:endParaRPr lang="en-US" altLang="en-US"/>
          </a:p>
        </p:txBody>
      </p:sp>
    </p:spTree>
    <p:extLst>
      <p:ext uri="{BB962C8B-B14F-4D97-AF65-F5344CB8AC3E}">
        <p14:creationId xmlns:p14="http://schemas.microsoft.com/office/powerpoint/2010/main" val="341679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6D486A0-5A0E-40BA-A94C-9460A9A0DE1D}"/>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4F16726-FD9D-4E86-B5F7-2F57FEF718FD}" type="slidenum">
              <a:rPr lang="en-US" altLang="en-US"/>
              <a:pPr>
                <a:defRPr/>
              </a:pPr>
              <a:t>‹#›</a:t>
            </a:fld>
            <a:endParaRPr lang="en-US" altLang="en-US"/>
          </a:p>
        </p:txBody>
      </p:sp>
    </p:spTree>
    <p:extLst>
      <p:ext uri="{BB962C8B-B14F-4D97-AF65-F5344CB8AC3E}">
        <p14:creationId xmlns:p14="http://schemas.microsoft.com/office/powerpoint/2010/main" val="228003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10986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43322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42361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04717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80897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75558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2E975AD-A9C4-403F-851B-B0F645D36590}"/>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58E2884-96C3-42EC-926A-5F69382984FE}" type="slidenum">
              <a:rPr lang="en-US" altLang="en-US"/>
              <a:pPr>
                <a:defRPr/>
              </a:pPr>
              <a:t>‹#›</a:t>
            </a:fld>
            <a:endParaRPr lang="en-US" altLang="en-US"/>
          </a:p>
        </p:txBody>
      </p:sp>
    </p:spTree>
    <p:extLst>
      <p:ext uri="{BB962C8B-B14F-4D97-AF65-F5344CB8AC3E}">
        <p14:creationId xmlns:p14="http://schemas.microsoft.com/office/powerpoint/2010/main" val="315273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0178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85716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905290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80383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05241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F845C60-95F6-4D47-A9B6-0107F10C7CE6}"/>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890AFBE-1364-49A9-A689-BD35C705A043}" type="slidenum">
              <a:rPr lang="en-US" altLang="en-US"/>
              <a:pPr>
                <a:defRPr/>
              </a:pPr>
              <a:t>‹#›</a:t>
            </a:fld>
            <a:endParaRPr lang="en-US" altLang="en-US"/>
          </a:p>
        </p:txBody>
      </p:sp>
    </p:spTree>
    <p:extLst>
      <p:ext uri="{BB962C8B-B14F-4D97-AF65-F5344CB8AC3E}">
        <p14:creationId xmlns:p14="http://schemas.microsoft.com/office/powerpoint/2010/main" val="3236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2A4C195-2D09-4E90-9D69-092CD1B8EF5D}"/>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5C517BF-277F-43C1-9926-C98CDD2E38B7}" type="slidenum">
              <a:rPr lang="en-US" altLang="en-US"/>
              <a:pPr>
                <a:defRPr/>
              </a:pPr>
              <a:t>‹#›</a:t>
            </a:fld>
            <a:endParaRPr lang="en-US" altLang="en-US"/>
          </a:p>
        </p:txBody>
      </p:sp>
    </p:spTree>
    <p:extLst>
      <p:ext uri="{BB962C8B-B14F-4D97-AF65-F5344CB8AC3E}">
        <p14:creationId xmlns:p14="http://schemas.microsoft.com/office/powerpoint/2010/main" val="14192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D02E918-CDB3-4BBF-AD0A-ACCB89B10C1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AB2CF89-7C43-48E5-B0B5-9778FE9D41B4}" type="slidenum">
              <a:rPr lang="en-US" altLang="en-US"/>
              <a:pPr>
                <a:defRPr/>
              </a:pPr>
              <a:t>‹#›</a:t>
            </a:fld>
            <a:endParaRPr lang="en-US" altLang="en-US"/>
          </a:p>
        </p:txBody>
      </p:sp>
    </p:spTree>
    <p:extLst>
      <p:ext uri="{BB962C8B-B14F-4D97-AF65-F5344CB8AC3E}">
        <p14:creationId xmlns:p14="http://schemas.microsoft.com/office/powerpoint/2010/main" val="143232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4E5443F-C7CB-43DC-8C67-4C8199494EFA}"/>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29683A7-199C-463C-8880-B7BDB72979DE}" type="slidenum">
              <a:rPr lang="en-US" altLang="en-US"/>
              <a:pPr>
                <a:defRPr/>
              </a:pPr>
              <a:t>‹#›</a:t>
            </a:fld>
            <a:endParaRPr lang="en-US" altLang="en-US"/>
          </a:p>
        </p:txBody>
      </p:sp>
    </p:spTree>
    <p:extLst>
      <p:ext uri="{BB962C8B-B14F-4D97-AF65-F5344CB8AC3E}">
        <p14:creationId xmlns:p14="http://schemas.microsoft.com/office/powerpoint/2010/main" val="139633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A6F7B71-12B5-4273-A64C-C6FB8F9E1578}"/>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735F1EAE-B2DD-41DF-98E7-C91A2B4F3FBA}" type="slidenum">
              <a:rPr lang="en-US" altLang="en-US"/>
              <a:pPr>
                <a:defRPr/>
              </a:pPr>
              <a:t>‹#›</a:t>
            </a:fld>
            <a:endParaRPr lang="en-US" altLang="en-US"/>
          </a:p>
        </p:txBody>
      </p:sp>
    </p:spTree>
    <p:extLst>
      <p:ext uri="{BB962C8B-B14F-4D97-AF65-F5344CB8AC3E}">
        <p14:creationId xmlns:p14="http://schemas.microsoft.com/office/powerpoint/2010/main" val="260210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C44F8EF-8B73-4027-AB24-D4367B4E2C3E}"/>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BD2B9914-DA57-4F79-B48B-20453D537E05}" type="slidenum">
              <a:rPr lang="en-US" altLang="en-US"/>
              <a:pPr>
                <a:defRPr/>
              </a:pPr>
              <a:t>‹#›</a:t>
            </a:fld>
            <a:endParaRPr lang="en-US" altLang="en-US"/>
          </a:p>
        </p:txBody>
      </p:sp>
    </p:spTree>
    <p:extLst>
      <p:ext uri="{BB962C8B-B14F-4D97-AF65-F5344CB8AC3E}">
        <p14:creationId xmlns:p14="http://schemas.microsoft.com/office/powerpoint/2010/main" val="302208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FC0BB9-E5F7-4AC8-A8F4-98B0BCC26197}"/>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EE168A2-39DD-4160-B559-716FC6C30C67}" type="slidenum">
              <a:rPr lang="en-US" altLang="en-US"/>
              <a:pPr>
                <a:defRPr/>
              </a:pPr>
              <a:t>‹#›</a:t>
            </a:fld>
            <a:endParaRPr lang="en-US" altLang="en-US"/>
          </a:p>
        </p:txBody>
      </p:sp>
    </p:spTree>
    <p:extLst>
      <p:ext uri="{BB962C8B-B14F-4D97-AF65-F5344CB8AC3E}">
        <p14:creationId xmlns:p14="http://schemas.microsoft.com/office/powerpoint/2010/main" val="203075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764300-DA87-4388-A066-950ED920E4CE}"/>
              </a:ext>
            </a:extLst>
          </p:cNvPr>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B149B3-F1BE-4176-A446-2EC12C5D9412}"/>
              </a:ext>
            </a:extLst>
          </p:cNvPr>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a:extLst>
              <a:ext uri="{FF2B5EF4-FFF2-40B4-BE49-F238E27FC236}">
                <a16:creationId xmlns:a16="http://schemas.microsoft.com/office/drawing/2014/main" id="{B0F46BAC-D9A7-48FD-B9F8-8944F7D23AE1}"/>
              </a:ext>
            </a:extLst>
          </p:cNvPr>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E14C1487-6B1F-4C2E-BBA4-945E70DA1090}" type="slidenum">
              <a:rPr lang="en-US" altLang="en-US"/>
              <a:pPr>
                <a:defRPr/>
              </a:pPr>
              <a:t>‹#›</a:t>
            </a:fld>
            <a:endParaRPr lang="en-US" altLang="en-US"/>
          </a:p>
        </p:txBody>
      </p:sp>
      <p:pic>
        <p:nvPicPr>
          <p:cNvPr id="1029" name="Picture 22" descr="DCIPS_blue_logo">
            <a:extLst>
              <a:ext uri="{FF2B5EF4-FFF2-40B4-BE49-F238E27FC236}">
                <a16:creationId xmlns:a16="http://schemas.microsoft.com/office/drawing/2014/main" id="{1DE09A81-727F-40CE-A419-B4CC5178675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a:extLst>
              <a:ext uri="{FF2B5EF4-FFF2-40B4-BE49-F238E27FC236}">
                <a16:creationId xmlns:a16="http://schemas.microsoft.com/office/drawing/2014/main" id="{36C83C05-8D61-4173-A9FA-ECDBEA79579C}"/>
              </a:ext>
            </a:extLst>
          </p:cNvPr>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anose="020B0503020202020204"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23780631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CWB Statistics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6B58CF13-EA7D-4D63-A011-6BEE57BDBD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4287477181"/>
      </p:ext>
    </p:extLst>
  </p:cSld>
  <p:clrMapOvr>
    <a:masterClrMapping/>
  </p:clrMapOvr>
  <p:transition spd="slow" advTm="177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This </a:t>
            </a:r>
            <a:r>
              <a:rPr kumimoji="0" lang="en-US" alt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completes the CWB training presentations</a:t>
            </a: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13DEA9A9-9CE6-4E67-8F59-DA201951AF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3927738231"/>
      </p:ext>
    </p:extLst>
  </p:cSld>
  <p:clrMapOvr>
    <a:masterClrMapping/>
  </p:clrMapOvr>
  <p:transition spd="slow" advTm="97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10FAEC-C15D-4230-875B-2C62307A57A8}"/>
              </a:ext>
            </a:extLst>
          </p:cNvPr>
          <p:cNvSpPr>
            <a:spLocks noGrp="1" noChangeArrowheads="1"/>
          </p:cNvSpPr>
          <p:nvPr>
            <p:ph type="title"/>
          </p:nvPr>
        </p:nvSpPr>
        <p:spPr/>
        <p:txBody>
          <a:bodyPr/>
          <a:lstStyle/>
          <a:p>
            <a:pPr eaLnBrk="1" hangingPunct="1"/>
            <a:r>
              <a:rPr lang="en-US" altLang="en-US"/>
              <a:t>Wildcard Stats</a:t>
            </a:r>
          </a:p>
        </p:txBody>
      </p:sp>
      <p:pic>
        <p:nvPicPr>
          <p:cNvPr id="38916" name="Picture 1">
            <a:extLst>
              <a:ext uri="{FF2B5EF4-FFF2-40B4-BE49-F238E27FC236}">
                <a16:creationId xmlns:a16="http://schemas.microsoft.com/office/drawing/2014/main" id="{C063B09D-402B-4B26-A7D6-77290859656E}"/>
              </a:ext>
            </a:extLst>
          </p:cNvPr>
          <p:cNvPicPr>
            <a:picLocks noChangeAspect="1"/>
          </p:cNvPicPr>
          <p:nvPr/>
        </p:nvPicPr>
        <p:blipFill>
          <a:blip r:embed="rId5">
            <a:extLst>
              <a:ext uri="{28A0092B-C50C-407E-A947-70E740481C1C}">
                <a14:useLocalDpi xmlns:a14="http://schemas.microsoft.com/office/drawing/2010/main" val="0"/>
              </a:ext>
            </a:extLst>
          </a:blip>
          <a:srcRect t="4375" b="7384"/>
          <a:stretch>
            <a:fillRect/>
          </a:stretch>
        </p:blipFill>
        <p:spPr bwMode="auto">
          <a:xfrm>
            <a:off x="304800" y="1362075"/>
            <a:ext cx="79009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Oval 9">
            <a:extLst>
              <a:ext uri="{FF2B5EF4-FFF2-40B4-BE49-F238E27FC236}">
                <a16:creationId xmlns:a16="http://schemas.microsoft.com/office/drawing/2014/main" id="{33DA6D4E-C508-4015-B704-968BC9CF6594}"/>
              </a:ext>
            </a:extLst>
          </p:cNvPr>
          <p:cNvSpPr>
            <a:spLocks noChangeArrowheads="1"/>
          </p:cNvSpPr>
          <p:nvPr/>
        </p:nvSpPr>
        <p:spPr bwMode="auto">
          <a:xfrm>
            <a:off x="5981700" y="1438275"/>
            <a:ext cx="1009650" cy="447675"/>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pic>
        <p:nvPicPr>
          <p:cNvPr id="2" name="Audio 1">
            <a:hlinkClick r:id="" action="ppaction://media"/>
            <a:extLst>
              <a:ext uri="{FF2B5EF4-FFF2-40B4-BE49-F238E27FC236}">
                <a16:creationId xmlns:a16="http://schemas.microsoft.com/office/drawing/2014/main" id="{18C63366-A9D4-41B4-83A9-207D6A4734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953" y="6058490"/>
            <a:ext cx="609600" cy="609600"/>
          </a:xfrm>
          <a:prstGeom prst="rect">
            <a:avLst/>
          </a:prstGeom>
        </p:spPr>
      </p:pic>
    </p:spTree>
    <p:extLst>
      <p:ext uri="{BB962C8B-B14F-4D97-AF65-F5344CB8AC3E}">
        <p14:creationId xmlns:p14="http://schemas.microsoft.com/office/powerpoint/2010/main" val="712982456"/>
      </p:ext>
    </p:extLst>
  </p:cSld>
  <p:clrMapOvr>
    <a:masterClrMapping/>
  </p:clrMapOvr>
  <mc:AlternateContent xmlns:mc="http://schemas.openxmlformats.org/markup-compatibility/2006" xmlns:p14="http://schemas.microsoft.com/office/powerpoint/2010/main">
    <mc:Choice Requires="p14">
      <p:transition spd="slow" p14:dur="2000" advTm="20783"/>
    </mc:Choice>
    <mc:Fallback xmlns="">
      <p:transition spd="slow" advTm="20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7369F8B-0F15-4E76-A80B-AB831EB740F0}"/>
              </a:ext>
            </a:extLst>
          </p:cNvPr>
          <p:cNvSpPr>
            <a:spLocks noGrp="1" noChangeArrowheads="1"/>
          </p:cNvSpPr>
          <p:nvPr>
            <p:ph type="title"/>
          </p:nvPr>
        </p:nvSpPr>
        <p:spPr/>
        <p:txBody>
          <a:bodyPr/>
          <a:lstStyle/>
          <a:p>
            <a:pPr eaLnBrk="1" hangingPunct="1"/>
            <a:r>
              <a:rPr lang="en-US" altLang="en-US"/>
              <a:t>Wildcard Stats</a:t>
            </a:r>
          </a:p>
        </p:txBody>
      </p:sp>
      <p:pic>
        <p:nvPicPr>
          <p:cNvPr id="40964" name="Picture 2">
            <a:extLst>
              <a:ext uri="{FF2B5EF4-FFF2-40B4-BE49-F238E27FC236}">
                <a16:creationId xmlns:a16="http://schemas.microsoft.com/office/drawing/2014/main" id="{BCA89847-0709-4AD8-B6B7-7A0B3887C52D}"/>
              </a:ext>
            </a:extLst>
          </p:cNvPr>
          <p:cNvPicPr>
            <a:picLocks noChangeAspect="1"/>
          </p:cNvPicPr>
          <p:nvPr/>
        </p:nvPicPr>
        <p:blipFill>
          <a:blip r:embed="rId5">
            <a:extLst>
              <a:ext uri="{28A0092B-C50C-407E-A947-70E740481C1C}">
                <a14:useLocalDpi xmlns:a14="http://schemas.microsoft.com/office/drawing/2010/main" val="0"/>
              </a:ext>
            </a:extLst>
          </a:blip>
          <a:srcRect t="7361" b="7361"/>
          <a:stretch>
            <a:fillRect/>
          </a:stretch>
        </p:blipFill>
        <p:spPr bwMode="auto">
          <a:xfrm>
            <a:off x="219075" y="1316038"/>
            <a:ext cx="824865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BED8C54C-A867-400D-839B-DAB0261D3C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7725" y="6123714"/>
            <a:ext cx="609600" cy="609600"/>
          </a:xfrm>
          <a:prstGeom prst="rect">
            <a:avLst/>
          </a:prstGeom>
        </p:spPr>
      </p:pic>
    </p:spTree>
    <p:extLst>
      <p:ext uri="{BB962C8B-B14F-4D97-AF65-F5344CB8AC3E}">
        <p14:creationId xmlns:p14="http://schemas.microsoft.com/office/powerpoint/2010/main" val="753345851"/>
      </p:ext>
    </p:extLst>
  </p:cSld>
  <p:clrMapOvr>
    <a:masterClrMapping/>
  </p:clrMapOvr>
  <mc:AlternateContent xmlns:mc="http://schemas.openxmlformats.org/markup-compatibility/2006" xmlns:p14="http://schemas.microsoft.com/office/powerpoint/2010/main">
    <mc:Choice Requires="p14">
      <p:transition spd="slow" p14:dur="2000" advTm="20430"/>
    </mc:Choice>
    <mc:Fallback xmlns="">
      <p:transition spd="slow" advTm="20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565BD05-4DF7-480D-9BE2-F89ED6529AFC}"/>
              </a:ext>
            </a:extLst>
          </p:cNvPr>
          <p:cNvSpPr>
            <a:spLocks noGrp="1" noChangeArrowheads="1"/>
          </p:cNvSpPr>
          <p:nvPr>
            <p:ph type="title"/>
          </p:nvPr>
        </p:nvSpPr>
        <p:spPr/>
        <p:txBody>
          <a:bodyPr/>
          <a:lstStyle/>
          <a:p>
            <a:pPr eaLnBrk="1" hangingPunct="1"/>
            <a:r>
              <a:rPr lang="en-US" altLang="en-US"/>
              <a:t>Rating Statistics</a:t>
            </a:r>
          </a:p>
        </p:txBody>
      </p:sp>
      <p:pic>
        <p:nvPicPr>
          <p:cNvPr id="43012" name="Picture 1">
            <a:extLst>
              <a:ext uri="{FF2B5EF4-FFF2-40B4-BE49-F238E27FC236}">
                <a16:creationId xmlns:a16="http://schemas.microsoft.com/office/drawing/2014/main" id="{2926755B-E054-47F5-88C1-5F2F650072C0}"/>
              </a:ext>
            </a:extLst>
          </p:cNvPr>
          <p:cNvPicPr>
            <a:picLocks noChangeAspect="1"/>
          </p:cNvPicPr>
          <p:nvPr/>
        </p:nvPicPr>
        <p:blipFill>
          <a:blip r:embed="rId5">
            <a:extLst>
              <a:ext uri="{28A0092B-C50C-407E-A947-70E740481C1C}">
                <a14:useLocalDpi xmlns:a14="http://schemas.microsoft.com/office/drawing/2010/main" val="0"/>
              </a:ext>
            </a:extLst>
          </a:blip>
          <a:srcRect t="22501" b="7500"/>
          <a:stretch>
            <a:fillRect/>
          </a:stretch>
        </p:blipFill>
        <p:spPr bwMode="auto">
          <a:xfrm>
            <a:off x="0" y="154305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Oval 9">
            <a:extLst>
              <a:ext uri="{FF2B5EF4-FFF2-40B4-BE49-F238E27FC236}">
                <a16:creationId xmlns:a16="http://schemas.microsoft.com/office/drawing/2014/main" id="{1E1979A2-A5BD-4E17-A8D5-7A8E02AC3F78}"/>
              </a:ext>
            </a:extLst>
          </p:cNvPr>
          <p:cNvSpPr>
            <a:spLocks noChangeArrowheads="1"/>
          </p:cNvSpPr>
          <p:nvPr/>
        </p:nvSpPr>
        <p:spPr bwMode="auto">
          <a:xfrm>
            <a:off x="3567113" y="5978525"/>
            <a:ext cx="1219200" cy="5334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pic>
        <p:nvPicPr>
          <p:cNvPr id="3" name="Audio 2">
            <a:hlinkClick r:id="" action="ppaction://media"/>
            <a:extLst>
              <a:ext uri="{FF2B5EF4-FFF2-40B4-BE49-F238E27FC236}">
                <a16:creationId xmlns:a16="http://schemas.microsoft.com/office/drawing/2014/main" id="{3A209075-4067-4446-A71C-935A177632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3426" y="6122988"/>
            <a:ext cx="609600" cy="609600"/>
          </a:xfrm>
          <a:prstGeom prst="rect">
            <a:avLst/>
          </a:prstGeom>
        </p:spPr>
      </p:pic>
    </p:spTree>
    <p:extLst>
      <p:ext uri="{BB962C8B-B14F-4D97-AF65-F5344CB8AC3E}">
        <p14:creationId xmlns:p14="http://schemas.microsoft.com/office/powerpoint/2010/main" val="3834328480"/>
      </p:ext>
    </p:extLst>
  </p:cSld>
  <p:clrMapOvr>
    <a:masterClrMapping/>
  </p:clrMapOvr>
  <mc:AlternateContent xmlns:mc="http://schemas.openxmlformats.org/markup-compatibility/2006" xmlns:p14="http://schemas.microsoft.com/office/powerpoint/2010/main">
    <mc:Choice Requires="p14">
      <p:transition spd="slow" p14:dur="2000" advTm="10262"/>
    </mc:Choice>
    <mc:Fallback xmlns="">
      <p:transition spd="slow" advTm="10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328403E-05F2-45CB-9458-6210CB883290}"/>
              </a:ext>
            </a:extLst>
          </p:cNvPr>
          <p:cNvSpPr>
            <a:spLocks noGrp="1" noChangeArrowheads="1"/>
          </p:cNvSpPr>
          <p:nvPr>
            <p:ph type="title"/>
          </p:nvPr>
        </p:nvSpPr>
        <p:spPr/>
        <p:txBody>
          <a:bodyPr/>
          <a:lstStyle/>
          <a:p>
            <a:pPr eaLnBrk="1" hangingPunct="1"/>
            <a:r>
              <a:rPr lang="en-US" altLang="en-US"/>
              <a:t>Rating Charts</a:t>
            </a:r>
          </a:p>
        </p:txBody>
      </p:sp>
      <p:pic>
        <p:nvPicPr>
          <p:cNvPr id="45060" name="Picture 1">
            <a:extLst>
              <a:ext uri="{FF2B5EF4-FFF2-40B4-BE49-F238E27FC236}">
                <a16:creationId xmlns:a16="http://schemas.microsoft.com/office/drawing/2014/main" id="{486FC7E1-263B-471B-9246-FA673DE3167D}"/>
              </a:ext>
            </a:extLst>
          </p:cNvPr>
          <p:cNvPicPr>
            <a:picLocks noChangeAspect="1"/>
          </p:cNvPicPr>
          <p:nvPr/>
        </p:nvPicPr>
        <p:blipFill>
          <a:blip r:embed="rId5">
            <a:extLst>
              <a:ext uri="{28A0092B-C50C-407E-A947-70E740481C1C}">
                <a14:useLocalDpi xmlns:a14="http://schemas.microsoft.com/office/drawing/2010/main" val="0"/>
              </a:ext>
            </a:extLst>
          </a:blip>
          <a:srcRect t="16528" b="5695"/>
          <a:stretch>
            <a:fillRect/>
          </a:stretch>
        </p:blipFill>
        <p:spPr bwMode="auto">
          <a:xfrm>
            <a:off x="300038" y="1247775"/>
            <a:ext cx="82962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Oval 9">
            <a:extLst>
              <a:ext uri="{FF2B5EF4-FFF2-40B4-BE49-F238E27FC236}">
                <a16:creationId xmlns:a16="http://schemas.microsoft.com/office/drawing/2014/main" id="{F33095E3-68CE-4B16-A228-C779FDDAAA19}"/>
              </a:ext>
            </a:extLst>
          </p:cNvPr>
          <p:cNvSpPr>
            <a:spLocks noChangeArrowheads="1"/>
          </p:cNvSpPr>
          <p:nvPr/>
        </p:nvSpPr>
        <p:spPr bwMode="auto">
          <a:xfrm>
            <a:off x="6934200" y="1200150"/>
            <a:ext cx="1219200" cy="5334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45062" name="Oval 9">
            <a:extLst>
              <a:ext uri="{FF2B5EF4-FFF2-40B4-BE49-F238E27FC236}">
                <a16:creationId xmlns:a16="http://schemas.microsoft.com/office/drawing/2014/main" id="{E724A8FE-FE3C-4524-AA57-23C4F214052B}"/>
              </a:ext>
            </a:extLst>
          </p:cNvPr>
          <p:cNvSpPr>
            <a:spLocks noChangeArrowheads="1"/>
          </p:cNvSpPr>
          <p:nvPr/>
        </p:nvSpPr>
        <p:spPr bwMode="auto">
          <a:xfrm>
            <a:off x="4176713" y="6032500"/>
            <a:ext cx="1219200" cy="5334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pic>
        <p:nvPicPr>
          <p:cNvPr id="3" name="Audio 2">
            <a:hlinkClick r:id="" action="ppaction://media"/>
            <a:extLst>
              <a:ext uri="{FF2B5EF4-FFF2-40B4-BE49-F238E27FC236}">
                <a16:creationId xmlns:a16="http://schemas.microsoft.com/office/drawing/2014/main" id="{DDB3742B-7440-45A0-ADFA-9D7EABCDD7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1259" y="6183313"/>
            <a:ext cx="609600" cy="609600"/>
          </a:xfrm>
          <a:prstGeom prst="rect">
            <a:avLst/>
          </a:prstGeom>
        </p:spPr>
      </p:pic>
    </p:spTree>
    <p:extLst>
      <p:ext uri="{BB962C8B-B14F-4D97-AF65-F5344CB8AC3E}">
        <p14:creationId xmlns:p14="http://schemas.microsoft.com/office/powerpoint/2010/main" val="1605368326"/>
      </p:ext>
    </p:extLst>
  </p:cSld>
  <p:clrMapOvr>
    <a:masterClrMapping/>
  </p:clrMapOvr>
  <mc:AlternateContent xmlns:mc="http://schemas.openxmlformats.org/markup-compatibility/2006" xmlns:p14="http://schemas.microsoft.com/office/powerpoint/2010/main">
    <mc:Choice Requires="p14">
      <p:transition spd="slow" p14:dur="2000" advTm="15190"/>
    </mc:Choice>
    <mc:Fallback xmlns="">
      <p:transition spd="slow" advTm="15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FC9DFE1-1644-4860-89F5-E65F258501D4}"/>
              </a:ext>
            </a:extLst>
          </p:cNvPr>
          <p:cNvSpPr>
            <a:spLocks noGrp="1" noChangeArrowheads="1"/>
          </p:cNvSpPr>
          <p:nvPr>
            <p:ph type="title"/>
          </p:nvPr>
        </p:nvSpPr>
        <p:spPr/>
        <p:txBody>
          <a:bodyPr/>
          <a:lstStyle/>
          <a:p>
            <a:pPr eaLnBrk="1" hangingPunct="1"/>
            <a:r>
              <a:rPr lang="en-US" altLang="en-US"/>
              <a:t>Capture Charts</a:t>
            </a:r>
          </a:p>
        </p:txBody>
      </p:sp>
      <p:pic>
        <p:nvPicPr>
          <p:cNvPr id="51204" name="Picture 1">
            <a:extLst>
              <a:ext uri="{FF2B5EF4-FFF2-40B4-BE49-F238E27FC236}">
                <a16:creationId xmlns:a16="http://schemas.microsoft.com/office/drawing/2014/main" id="{2A900B39-A1A0-487E-B3A9-3D5EDD1B3C90}"/>
              </a:ext>
            </a:extLst>
          </p:cNvPr>
          <p:cNvPicPr>
            <a:picLocks noChangeAspect="1"/>
          </p:cNvPicPr>
          <p:nvPr/>
        </p:nvPicPr>
        <p:blipFill>
          <a:blip r:embed="rId5">
            <a:extLst>
              <a:ext uri="{28A0092B-C50C-407E-A947-70E740481C1C}">
                <a14:useLocalDpi xmlns:a14="http://schemas.microsoft.com/office/drawing/2010/main" val="0"/>
              </a:ext>
            </a:extLst>
          </a:blip>
          <a:srcRect t="13194" r="24167" b="6944"/>
          <a:stretch>
            <a:fillRect/>
          </a:stretch>
        </p:blipFill>
        <p:spPr bwMode="auto">
          <a:xfrm>
            <a:off x="313781" y="1244600"/>
            <a:ext cx="69342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ACED7843-2F73-4790-AA24-473F9AAC99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1513" y="6111875"/>
            <a:ext cx="609600" cy="609600"/>
          </a:xfrm>
          <a:prstGeom prst="rect">
            <a:avLst/>
          </a:prstGeom>
        </p:spPr>
      </p:pic>
    </p:spTree>
    <p:extLst>
      <p:ext uri="{BB962C8B-B14F-4D97-AF65-F5344CB8AC3E}">
        <p14:creationId xmlns:p14="http://schemas.microsoft.com/office/powerpoint/2010/main" val="1405434185"/>
      </p:ext>
    </p:extLst>
  </p:cSld>
  <p:clrMapOvr>
    <a:masterClrMapping/>
  </p:clrMapOvr>
  <mc:AlternateContent xmlns:mc="http://schemas.openxmlformats.org/markup-compatibility/2006" xmlns:p14="http://schemas.microsoft.com/office/powerpoint/2010/main">
    <mc:Choice Requires="p14">
      <p:transition spd="slow" p14:dur="2000" advTm="12879"/>
    </mc:Choice>
    <mc:Fallback xmlns="">
      <p:transition spd="slow" advTm="12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1B4C5A6-EAC0-47D7-BF5F-6A99E8AAA6CE}"/>
              </a:ext>
            </a:extLst>
          </p:cNvPr>
          <p:cNvSpPr>
            <a:spLocks noGrp="1" noChangeArrowheads="1"/>
          </p:cNvSpPr>
          <p:nvPr>
            <p:ph type="title"/>
          </p:nvPr>
        </p:nvSpPr>
        <p:spPr/>
        <p:txBody>
          <a:bodyPr/>
          <a:lstStyle/>
          <a:p>
            <a:pPr eaLnBrk="1" hangingPunct="1"/>
            <a:r>
              <a:rPr lang="en-US" altLang="en-US" dirty="0"/>
              <a:t>Capture </a:t>
            </a:r>
            <a:r>
              <a:rPr lang="en-US" altLang="en-US" dirty="0" smtClean="0"/>
              <a:t>Charts (Cont’d)</a:t>
            </a:r>
            <a:endParaRPr lang="en-US" altLang="en-US" dirty="0"/>
          </a:p>
        </p:txBody>
      </p:sp>
      <p:pic>
        <p:nvPicPr>
          <p:cNvPr id="53252" name="Picture 1">
            <a:extLst>
              <a:ext uri="{FF2B5EF4-FFF2-40B4-BE49-F238E27FC236}">
                <a16:creationId xmlns:a16="http://schemas.microsoft.com/office/drawing/2014/main" id="{3A7E75DF-615A-459B-A742-5F90B78E5B4A}"/>
              </a:ext>
            </a:extLst>
          </p:cNvPr>
          <p:cNvPicPr>
            <a:picLocks noChangeAspect="1"/>
          </p:cNvPicPr>
          <p:nvPr/>
        </p:nvPicPr>
        <p:blipFill>
          <a:blip r:embed="rId5">
            <a:extLst>
              <a:ext uri="{28A0092B-C50C-407E-A947-70E740481C1C}">
                <a14:useLocalDpi xmlns:a14="http://schemas.microsoft.com/office/drawing/2010/main" val="0"/>
              </a:ext>
            </a:extLst>
          </a:blip>
          <a:srcRect t="12778" r="23125" b="7916"/>
          <a:stretch>
            <a:fillRect/>
          </a:stretch>
        </p:blipFill>
        <p:spPr bwMode="auto">
          <a:xfrm>
            <a:off x="274320" y="1226050"/>
            <a:ext cx="70294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1DCDA53E-0C28-4780-A67D-38F8FB8892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1513" y="6055225"/>
            <a:ext cx="609600" cy="609600"/>
          </a:xfrm>
          <a:prstGeom prst="rect">
            <a:avLst/>
          </a:prstGeom>
        </p:spPr>
      </p:pic>
    </p:spTree>
    <p:extLst>
      <p:ext uri="{BB962C8B-B14F-4D97-AF65-F5344CB8AC3E}">
        <p14:creationId xmlns:p14="http://schemas.microsoft.com/office/powerpoint/2010/main" val="2458271191"/>
      </p:ext>
    </p:extLst>
  </p:cSld>
  <p:clrMapOvr>
    <a:masterClrMapping/>
  </p:clrMapOvr>
  <mc:AlternateContent xmlns:mc="http://schemas.openxmlformats.org/markup-compatibility/2006" xmlns:p14="http://schemas.microsoft.com/office/powerpoint/2010/main">
    <mc:Choice Requires="p14">
      <p:transition spd="slow" p14:dur="2000" advTm="15822"/>
    </mc:Choice>
    <mc:Fallback xmlns="">
      <p:transition spd="slow" advTm="15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F7C42A8-82D7-45B5-9804-7C44AD81DE0B}"/>
              </a:ext>
            </a:extLst>
          </p:cNvPr>
          <p:cNvSpPr>
            <a:spLocks noGrp="1" noChangeArrowheads="1"/>
          </p:cNvSpPr>
          <p:nvPr>
            <p:ph type="title"/>
          </p:nvPr>
        </p:nvSpPr>
        <p:spPr/>
        <p:txBody>
          <a:bodyPr/>
          <a:lstStyle/>
          <a:p>
            <a:pPr eaLnBrk="1" hangingPunct="1"/>
            <a:r>
              <a:rPr lang="en-US" altLang="en-US"/>
              <a:t>Bonus Charts</a:t>
            </a:r>
          </a:p>
        </p:txBody>
      </p:sp>
      <p:pic>
        <p:nvPicPr>
          <p:cNvPr id="47108" name="Picture 1">
            <a:extLst>
              <a:ext uri="{FF2B5EF4-FFF2-40B4-BE49-F238E27FC236}">
                <a16:creationId xmlns:a16="http://schemas.microsoft.com/office/drawing/2014/main" id="{DDFA8DB9-72EA-4E9D-8FDE-3D6AF0CB3C30}"/>
              </a:ext>
            </a:extLst>
          </p:cNvPr>
          <p:cNvPicPr>
            <a:picLocks noChangeAspect="1"/>
          </p:cNvPicPr>
          <p:nvPr/>
        </p:nvPicPr>
        <p:blipFill>
          <a:blip r:embed="rId5">
            <a:extLst>
              <a:ext uri="{28A0092B-C50C-407E-A947-70E740481C1C}">
                <a14:useLocalDpi xmlns:a14="http://schemas.microsoft.com/office/drawing/2010/main" val="0"/>
              </a:ext>
            </a:extLst>
          </a:blip>
          <a:srcRect t="22778" r="21979" b="7361"/>
          <a:stretch>
            <a:fillRect/>
          </a:stretch>
        </p:blipFill>
        <p:spPr bwMode="auto">
          <a:xfrm>
            <a:off x="228600" y="1304925"/>
            <a:ext cx="8048625"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Oval 9">
            <a:extLst>
              <a:ext uri="{FF2B5EF4-FFF2-40B4-BE49-F238E27FC236}">
                <a16:creationId xmlns:a16="http://schemas.microsoft.com/office/drawing/2014/main" id="{E2C34E51-08A8-4534-B0CC-5F432F156475}"/>
              </a:ext>
            </a:extLst>
          </p:cNvPr>
          <p:cNvSpPr>
            <a:spLocks noChangeArrowheads="1"/>
          </p:cNvSpPr>
          <p:nvPr/>
        </p:nvSpPr>
        <p:spPr bwMode="auto">
          <a:xfrm>
            <a:off x="4924425" y="6324600"/>
            <a:ext cx="1219200" cy="5334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pic>
        <p:nvPicPr>
          <p:cNvPr id="3" name="Audio 2">
            <a:hlinkClick r:id="" action="ppaction://media"/>
            <a:extLst>
              <a:ext uri="{FF2B5EF4-FFF2-40B4-BE49-F238E27FC236}">
                <a16:creationId xmlns:a16="http://schemas.microsoft.com/office/drawing/2014/main" id="{824BC518-7AD2-4AAA-9276-79101DD74D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29625" y="6113872"/>
            <a:ext cx="609600" cy="609600"/>
          </a:xfrm>
          <a:prstGeom prst="rect">
            <a:avLst/>
          </a:prstGeom>
        </p:spPr>
      </p:pic>
    </p:spTree>
    <p:extLst>
      <p:ext uri="{BB962C8B-B14F-4D97-AF65-F5344CB8AC3E}">
        <p14:creationId xmlns:p14="http://schemas.microsoft.com/office/powerpoint/2010/main" val="3811630086"/>
      </p:ext>
    </p:extLst>
  </p:cSld>
  <p:clrMapOvr>
    <a:masterClrMapping/>
  </p:clrMapOvr>
  <mc:AlternateContent xmlns:mc="http://schemas.openxmlformats.org/markup-compatibility/2006" xmlns:p14="http://schemas.microsoft.com/office/powerpoint/2010/main">
    <mc:Choice Requires="p14">
      <p:transition spd="slow" p14:dur="2000" advTm="10254"/>
    </mc:Choice>
    <mc:Fallback xmlns="">
      <p:transition spd="slow" advTm="10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351A21C-2926-4F6C-9EAF-A7B5342B1036}"/>
              </a:ext>
            </a:extLst>
          </p:cNvPr>
          <p:cNvSpPr>
            <a:spLocks noGrp="1" noChangeArrowheads="1"/>
          </p:cNvSpPr>
          <p:nvPr>
            <p:ph type="title"/>
          </p:nvPr>
        </p:nvSpPr>
        <p:spPr/>
        <p:txBody>
          <a:bodyPr/>
          <a:lstStyle/>
          <a:p>
            <a:pPr eaLnBrk="1" hangingPunct="1"/>
            <a:r>
              <a:rPr lang="en-US" altLang="en-US"/>
              <a:t>Bonus Charts</a:t>
            </a:r>
          </a:p>
        </p:txBody>
      </p:sp>
      <p:pic>
        <p:nvPicPr>
          <p:cNvPr id="49156" name="Picture 1">
            <a:extLst>
              <a:ext uri="{FF2B5EF4-FFF2-40B4-BE49-F238E27FC236}">
                <a16:creationId xmlns:a16="http://schemas.microsoft.com/office/drawing/2014/main" id="{90FA5EA6-B558-4F80-AA59-153C9A003A4F}"/>
              </a:ext>
            </a:extLst>
          </p:cNvPr>
          <p:cNvPicPr>
            <a:picLocks noChangeAspect="1"/>
          </p:cNvPicPr>
          <p:nvPr/>
        </p:nvPicPr>
        <p:blipFill>
          <a:blip r:embed="rId5">
            <a:extLst>
              <a:ext uri="{28A0092B-C50C-407E-A947-70E740481C1C}">
                <a14:useLocalDpi xmlns:a14="http://schemas.microsoft.com/office/drawing/2010/main" val="0"/>
              </a:ext>
            </a:extLst>
          </a:blip>
          <a:srcRect t="22501" r="17500" b="7500"/>
          <a:stretch>
            <a:fillRect/>
          </a:stretch>
        </p:blipFill>
        <p:spPr bwMode="auto">
          <a:xfrm>
            <a:off x="180975" y="1444625"/>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F45EE26A-D2E3-48F8-AD22-2C9570ED01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1513" y="6081350"/>
            <a:ext cx="609600" cy="609600"/>
          </a:xfrm>
          <a:prstGeom prst="rect">
            <a:avLst/>
          </a:prstGeom>
        </p:spPr>
      </p:pic>
    </p:spTree>
    <p:extLst>
      <p:ext uri="{BB962C8B-B14F-4D97-AF65-F5344CB8AC3E}">
        <p14:creationId xmlns:p14="http://schemas.microsoft.com/office/powerpoint/2010/main" val="4204129268"/>
      </p:ext>
    </p:extLst>
  </p:cSld>
  <p:clrMapOvr>
    <a:masterClrMapping/>
  </p:clrMapOvr>
  <mc:AlternateContent xmlns:mc="http://schemas.openxmlformats.org/markup-compatibility/2006" xmlns:p14="http://schemas.microsoft.com/office/powerpoint/2010/main">
    <mc:Choice Requires="p14">
      <p:transition spd="slow" p14:dur="2000" advTm="13766"/>
    </mc:Choice>
    <mc:Fallback xmlns="">
      <p:transition spd="slow" advTm="13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27165</TotalTime>
  <Words>329</Words>
  <Application>Microsoft Office PowerPoint</Application>
  <PresentationFormat>On-screen Show (4:3)</PresentationFormat>
  <Paragraphs>41</Paragraphs>
  <Slides>10</Slides>
  <Notes>10</Notes>
  <HiddenSlides>0</HiddenSlides>
  <MMClips>10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Calibri Light</vt:lpstr>
      <vt:lpstr>Univers</vt:lpstr>
      <vt:lpstr>Wingdings</vt:lpstr>
      <vt:lpstr>Wingdings 2</vt:lpstr>
      <vt:lpstr>OUSD(P) Presentation Template</vt:lpstr>
      <vt:lpstr>Office Theme</vt:lpstr>
      <vt:lpstr>PowerPoint Presentation</vt:lpstr>
      <vt:lpstr>Wildcard Stats</vt:lpstr>
      <vt:lpstr>Wildcard Stats</vt:lpstr>
      <vt:lpstr>Rating Statistics</vt:lpstr>
      <vt:lpstr>Rating Charts</vt:lpstr>
      <vt:lpstr>Capture Charts</vt:lpstr>
      <vt:lpstr>Capture Charts (Cont’d)</vt:lpstr>
      <vt:lpstr>Bonus Charts</vt:lpstr>
      <vt:lpstr>Bonus Charts</vt:lpstr>
      <vt:lpstr>PowerPoint Presentation</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Loper, Tammy L CTR OSD OUSD INTEL (USA)</cp:lastModifiedBy>
  <cp:revision>3388</cp:revision>
  <cp:lastPrinted>2019-04-16T16:08:25Z</cp:lastPrinted>
  <dcterms:created xsi:type="dcterms:W3CDTF">2004-09-13T19:40:33Z</dcterms:created>
  <dcterms:modified xsi:type="dcterms:W3CDTF">2019-08-05T17:59:43Z</dcterms:modified>
</cp:coreProperties>
</file>